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65" r:id="rId2"/>
    <p:sldId id="290" r:id="rId3"/>
    <p:sldId id="291" r:id="rId4"/>
    <p:sldId id="267" r:id="rId5"/>
    <p:sldId id="272" r:id="rId6"/>
    <p:sldId id="282" r:id="rId7"/>
    <p:sldId id="283" r:id="rId8"/>
    <p:sldId id="284" r:id="rId9"/>
    <p:sldId id="285" r:id="rId10"/>
    <p:sldId id="286" r:id="rId11"/>
    <p:sldId id="287" r:id="rId12"/>
    <p:sldId id="257" r:id="rId13"/>
    <p:sldId id="268" r:id="rId14"/>
    <p:sldId id="279" r:id="rId15"/>
    <p:sldId id="280" r:id="rId16"/>
    <p:sldId id="288" r:id="rId17"/>
    <p:sldId id="292" r:id="rId18"/>
    <p:sldId id="270" r:id="rId19"/>
    <p:sldId id="271" r:id="rId20"/>
    <p:sldId id="281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4"/>
    <p:restoredTop sz="91758"/>
  </p:normalViewPr>
  <p:slideViewPr>
    <p:cSldViewPr snapToGrid="0" snapToObjects="1">
      <p:cViewPr varScale="1">
        <p:scale>
          <a:sx n="116" d="100"/>
          <a:sy n="116" d="100"/>
        </p:scale>
        <p:origin x="104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3CD51-2E4E-3345-B094-A1F9EB5EF3F4}" type="datetimeFigureOut">
              <a:rPr lang="en-US" smtClean="0"/>
              <a:t>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A86D4-D06A-8047-AED7-A2614CAE9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95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term Data Management Plan?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51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Organization = you can search and find</a:t>
            </a:r>
          </a:p>
          <a:p>
            <a:r>
              <a:rPr lang="en-US" dirty="0"/>
              <a:t>Being able to share is secondary</a:t>
            </a:r>
          </a:p>
          <a:p>
            <a:r>
              <a:rPr lang="en-US" dirty="0"/>
              <a:t>For certain projects, dynamically linking, if Excel is your primary tool interaction with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30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52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libraries.ou.edu</a:t>
            </a:r>
            <a:r>
              <a:rPr lang="en-US" dirty="0"/>
              <a:t> and search for readme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4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29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  <a:p>
            <a:endParaRPr lang="en-US" dirty="0"/>
          </a:p>
          <a:p>
            <a:r>
              <a:rPr lang="en-US"/>
              <a:t>ZOOM VIDEO FEED AT BOTTOM LEFT CORNER IN LL123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24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84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these on the handout!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8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  <a:p>
            <a:endParaRPr lang="en-US" dirty="0"/>
          </a:p>
          <a:p>
            <a:r>
              <a:rPr lang="en-US"/>
              <a:t>ZOOM VIDEO FEED AT BOTTOM LEFT CORNER IN LL123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72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1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13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01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14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55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6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68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sl" TargetMode="External"/><Relationship Id="rId2" Type="http://schemas.openxmlformats.org/officeDocument/2006/relationships/hyperlink" Target="https://libraries.ou.edu/davis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libraries.ou.edu/carpentries" TargetMode="External"/><Relationship Id="rId4" Type="http://schemas.openxmlformats.org/officeDocument/2006/relationships/hyperlink" Target="https://libraries.ou.edu/impactchallenge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59DC92-E671-154F-9A93-E475EA0F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286" y="5047999"/>
            <a:ext cx="5747620" cy="618798"/>
          </a:xfrm>
        </p:spPr>
        <p:txBody>
          <a:bodyPr/>
          <a:lstStyle/>
          <a:p>
            <a:r>
              <a:rPr lang="en-US" dirty="0"/>
              <a:t>Managing Research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23485-100A-744C-BD5F-CD16509BC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2403" y="5666797"/>
            <a:ext cx="7451385" cy="571500"/>
          </a:xfrm>
        </p:spPr>
        <p:txBody>
          <a:bodyPr/>
          <a:lstStyle/>
          <a:p>
            <a:r>
              <a:rPr lang="en-US" dirty="0"/>
              <a:t>DAVIS workshop – Survival Skills Series</a:t>
            </a:r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403691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73499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560320" y="1847088"/>
            <a:ext cx="5384800" cy="4123702"/>
          </a:xfrm>
        </p:spPr>
        <p:txBody>
          <a:bodyPr>
            <a:normAutofit fontScale="92500" lnSpcReduction="20000"/>
          </a:bodyPr>
          <a:lstStyle/>
          <a:p>
            <a:pPr marL="0" indent="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600" dirty="0" err="1"/>
              <a:t>new_research_project</a:t>
            </a:r>
            <a:endParaRPr lang="en-US" sz="36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data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raw_data</a:t>
            </a:r>
            <a:endParaRPr lang="en-US" sz="3000" dirty="0"/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reduced_data</a:t>
            </a:r>
            <a:endParaRPr lang="en-US" sz="30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analysis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question1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question2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literature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 err="1"/>
              <a:t>write_up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904915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3026421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/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161448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/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hlinkClick r:id="rId3"/>
              </a:rPr>
              <a:t>https://libraries.ou.edu/content/how-make-readmetxt-file</a:t>
            </a:r>
            <a:r>
              <a:rPr lang="en-US" sz="2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2421799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135477-E504-3349-9C00-E0360B44B3BA}"/>
              </a:ext>
            </a:extLst>
          </p:cNvPr>
          <p:cNvSpPr/>
          <p:nvPr/>
        </p:nvSpPr>
        <p:spPr>
          <a:xfrm>
            <a:off x="8343221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5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291C1-D631-AE43-AEC6-D8C5ACAE7C38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9BCEC-B2A0-9F4A-985A-8ED0EEC20DAA}"/>
              </a:ext>
            </a:extLst>
          </p:cNvPr>
          <p:cNvSpPr>
            <a:spLocks noGrp="1" noChangeAspect="1"/>
          </p:cNvSpPr>
          <p:nvPr>
            <p:ph idx="10"/>
          </p:nvPr>
        </p:nvSpPr>
        <p:spPr>
          <a:xfrm>
            <a:off x="528138" y="1909119"/>
            <a:ext cx="2958173" cy="3200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Spreadsheet</a:t>
            </a:r>
          </a:p>
          <a:p>
            <a:r>
              <a:rPr lang="en-US" sz="2400" dirty="0"/>
              <a:t>Tabulate data</a:t>
            </a:r>
          </a:p>
          <a:p>
            <a:r>
              <a:rPr lang="en-US" sz="2400" dirty="0"/>
              <a:t>Edited directly</a:t>
            </a:r>
          </a:p>
          <a:p>
            <a:r>
              <a:rPr lang="en-US" sz="2400" dirty="0"/>
              <a:t>Quickly analyze, make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137F-65A4-A34A-AFD3-1D4A52B070F1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03875" y="1906917"/>
            <a:ext cx="2942822" cy="3690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Flat files (csv)</a:t>
            </a:r>
          </a:p>
          <a:p>
            <a:r>
              <a:rPr lang="en-US" sz="2400" dirty="0"/>
              <a:t>Read by many programs (including excel)</a:t>
            </a:r>
          </a:p>
          <a:p>
            <a:r>
              <a:rPr lang="en-US" sz="2400" dirty="0"/>
              <a:t>Programming language to analyze or connect to other tables </a:t>
            </a:r>
          </a:p>
          <a:p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0DD209-1883-0247-A980-E3DD600C1651}"/>
              </a:ext>
            </a:extLst>
          </p:cNvPr>
          <p:cNvSpPr txBox="1">
            <a:spLocks noChangeAspect="1"/>
          </p:cNvSpPr>
          <p:nvPr/>
        </p:nvSpPr>
        <p:spPr>
          <a:xfrm>
            <a:off x="8495621" y="1906918"/>
            <a:ext cx="2967036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Database</a:t>
            </a:r>
          </a:p>
          <a:p>
            <a:r>
              <a:rPr lang="en-US" sz="2400" dirty="0"/>
              <a:t>Relational data</a:t>
            </a:r>
          </a:p>
          <a:p>
            <a:r>
              <a:rPr lang="en-US" sz="2400" dirty="0"/>
              <a:t>Edited by specific software (multi-user friendly)</a:t>
            </a:r>
          </a:p>
          <a:p>
            <a:r>
              <a:rPr lang="en-US" sz="2400" dirty="0"/>
              <a:t>Can handle large data sets</a:t>
            </a:r>
          </a:p>
          <a:p>
            <a:r>
              <a:rPr lang="en-US" sz="2400" dirty="0"/>
              <a:t>Complex searching</a:t>
            </a:r>
          </a:p>
        </p:txBody>
      </p:sp>
    </p:spTree>
    <p:extLst>
      <p:ext uri="{BB962C8B-B14F-4D97-AF65-F5344CB8AC3E}">
        <p14:creationId xmlns:p14="http://schemas.microsoft.com/office/powerpoint/2010/main" val="3504212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06" y="499362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2918113" y="1188850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70" y="1714499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3671617" y="2295881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3418020" y="1465849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494672" y="2019365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97668" y="2047231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94712" y="3314560"/>
          <a:ext cx="2519649" cy="266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05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14644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4606791" y="2047231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6484057" y="2043422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707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9CF0E5-8148-CD4A-B124-910FD905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436" y="1566280"/>
            <a:ext cx="914596" cy="60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4F1B3-A3AF-7E47-8ABC-B5F08A1A3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716" y="62674"/>
            <a:ext cx="1075765" cy="717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D241B-9B13-4845-95D4-296C41583471}"/>
              </a:ext>
            </a:extLst>
          </p:cNvPr>
          <p:cNvSpPr txBox="1"/>
          <p:nvPr/>
        </p:nvSpPr>
        <p:spPr>
          <a:xfrm>
            <a:off x="1580982" y="749978"/>
            <a:ext cx="2282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BlackHoleMass_SpiralGalaxy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0CBFC-5CEA-274C-82A7-3545101EE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946" y="3746685"/>
            <a:ext cx="914596" cy="609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A5F111-50A0-A24F-B1D0-BCDBDD95B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039" y="1110508"/>
            <a:ext cx="914597" cy="609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5364F0-7238-4E4F-9904-D644527DF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142" y="5567404"/>
            <a:ext cx="9144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E4726F-D0E2-0941-AECF-D28B6EC4611A}"/>
              </a:ext>
            </a:extLst>
          </p:cNvPr>
          <p:cNvSpPr txBox="1"/>
          <p:nvPr/>
        </p:nvSpPr>
        <p:spPr>
          <a:xfrm>
            <a:off x="3736367" y="4072459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216A1-4132-6B4E-9580-81D5846DA732}"/>
              </a:ext>
            </a:extLst>
          </p:cNvPr>
          <p:cNvSpPr txBox="1"/>
          <p:nvPr/>
        </p:nvSpPr>
        <p:spPr>
          <a:xfrm>
            <a:off x="3695498" y="1418684"/>
            <a:ext cx="7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A05ED-A326-494F-8A9B-AA0D9226FA3F}"/>
              </a:ext>
            </a:extLst>
          </p:cNvPr>
          <p:cNvSpPr txBox="1"/>
          <p:nvPr/>
        </p:nvSpPr>
        <p:spPr>
          <a:xfrm>
            <a:off x="3704838" y="5900443"/>
            <a:ext cx="8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literature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7EFD9B-7EB8-E749-9970-C0A6DBD01DE2}"/>
              </a:ext>
            </a:extLst>
          </p:cNvPr>
          <p:cNvCxnSpPr>
            <a:cxnSpLocks/>
          </p:cNvCxnSpPr>
          <p:nvPr/>
        </p:nvCxnSpPr>
        <p:spPr>
          <a:xfrm>
            <a:off x="2451760" y="1040837"/>
            <a:ext cx="0" cy="5672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BD3B62-9D62-C240-96CD-5F59188C2038}"/>
              </a:ext>
            </a:extLst>
          </p:cNvPr>
          <p:cNvCxnSpPr>
            <a:cxnSpLocks/>
          </p:cNvCxnSpPr>
          <p:nvPr/>
        </p:nvCxnSpPr>
        <p:spPr>
          <a:xfrm>
            <a:off x="2451760" y="397957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21C827-C0BA-F046-9D22-62636DF74739}"/>
              </a:ext>
            </a:extLst>
          </p:cNvPr>
          <p:cNvCxnSpPr>
            <a:cxnSpLocks/>
          </p:cNvCxnSpPr>
          <p:nvPr/>
        </p:nvCxnSpPr>
        <p:spPr>
          <a:xfrm flipH="1">
            <a:off x="4129048" y="4331505"/>
            <a:ext cx="1" cy="8153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7788AA-A8E0-C64B-9E77-6B7B358BCF6A}"/>
              </a:ext>
            </a:extLst>
          </p:cNvPr>
          <p:cNvCxnSpPr>
            <a:cxnSpLocks/>
          </p:cNvCxnSpPr>
          <p:nvPr/>
        </p:nvCxnSpPr>
        <p:spPr>
          <a:xfrm>
            <a:off x="4113884" y="1684797"/>
            <a:ext cx="0" cy="18450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18EDB4-279F-3245-8A4F-2A8F617A9F5C}"/>
              </a:ext>
            </a:extLst>
          </p:cNvPr>
          <p:cNvCxnSpPr>
            <a:cxnSpLocks/>
          </p:cNvCxnSpPr>
          <p:nvPr/>
        </p:nvCxnSpPr>
        <p:spPr>
          <a:xfrm>
            <a:off x="4113884" y="1823998"/>
            <a:ext cx="4822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10F7EF7-0E90-4941-A84F-AE4AADFC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184" y="4836263"/>
            <a:ext cx="914596" cy="6097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3836F5-3C5C-1343-8D7C-D9C55097D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762" y="4162269"/>
            <a:ext cx="914596" cy="609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8BDC06-ECEA-AC4C-BD21-FFA6428D1826}"/>
              </a:ext>
            </a:extLst>
          </p:cNvPr>
          <p:cNvSpPr txBox="1"/>
          <p:nvPr/>
        </p:nvSpPr>
        <p:spPr>
          <a:xfrm>
            <a:off x="4621080" y="4467829"/>
            <a:ext cx="96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444231-24F0-3543-BBAD-EEB1F1B92E39}"/>
              </a:ext>
            </a:extLst>
          </p:cNvPr>
          <p:cNvSpPr txBox="1"/>
          <p:nvPr/>
        </p:nvSpPr>
        <p:spPr>
          <a:xfrm>
            <a:off x="4728696" y="5149605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A72CE-0F38-8A4B-A08C-BEE2600A2A22}"/>
              </a:ext>
            </a:extLst>
          </p:cNvPr>
          <p:cNvSpPr txBox="1"/>
          <p:nvPr/>
        </p:nvSpPr>
        <p:spPr>
          <a:xfrm>
            <a:off x="4637592" y="1871146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plots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9E4C063-0F5D-BE4A-A699-6A99D7ED7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76286"/>
              </p:ext>
            </p:extLst>
          </p:nvPr>
        </p:nvGraphicFramePr>
        <p:xfrm>
          <a:off x="4873645" y="5642663"/>
          <a:ext cx="2081022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806702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BHmass_pitch.bib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KormandyHo2013.pdf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Lusso2010.pdf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Vertergaard2006.pdf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54E29A6-094D-8946-83C9-830401651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777916"/>
              </p:ext>
            </p:extLst>
          </p:nvPr>
        </p:nvGraphicFramePr>
        <p:xfrm>
          <a:off x="5730575" y="1781572"/>
          <a:ext cx="2356602" cy="59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3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06124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mass_pitchangle_scatter.png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redshift_histogram.png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C52C897-77CA-0F4A-B40D-A261DFBC5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49008"/>
              </p:ext>
            </p:extLst>
          </p:nvPr>
        </p:nvGraphicFramePr>
        <p:xfrm>
          <a:off x="4182376" y="2343898"/>
          <a:ext cx="1407408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results.csv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9E9852A-7622-D042-BD35-CFB77D0B0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82583"/>
              </p:ext>
            </p:extLst>
          </p:nvPr>
        </p:nvGraphicFramePr>
        <p:xfrm>
          <a:off x="8821386" y="4382646"/>
          <a:ext cx="2916083" cy="20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437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601646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404897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A043B2D-6EF8-B740-926D-AE5538077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141442"/>
              </p:ext>
            </p:extLst>
          </p:nvPr>
        </p:nvGraphicFramePr>
        <p:xfrm>
          <a:off x="8821386" y="1751626"/>
          <a:ext cx="2569782" cy="237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4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4032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087098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README_methods.txt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6077960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CB9932-A5F9-4345-856A-324AD40CFE3F}"/>
              </a:ext>
            </a:extLst>
          </p:cNvPr>
          <p:cNvCxnSpPr>
            <a:cxnSpLocks/>
          </p:cNvCxnSpPr>
          <p:nvPr/>
        </p:nvCxnSpPr>
        <p:spPr>
          <a:xfrm>
            <a:off x="5465040" y="1823998"/>
            <a:ext cx="195139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906C6A-7291-C84F-B9F1-C0EA0570DCBF}"/>
              </a:ext>
            </a:extLst>
          </p:cNvPr>
          <p:cNvCxnSpPr>
            <a:cxnSpLocks/>
          </p:cNvCxnSpPr>
          <p:nvPr/>
        </p:nvCxnSpPr>
        <p:spPr>
          <a:xfrm>
            <a:off x="5660179" y="1819112"/>
            <a:ext cx="0" cy="5882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290E5D-6A66-EF4E-AB53-9913308BEE56}"/>
              </a:ext>
            </a:extLst>
          </p:cNvPr>
          <p:cNvCxnSpPr>
            <a:cxnSpLocks/>
          </p:cNvCxnSpPr>
          <p:nvPr/>
        </p:nvCxnSpPr>
        <p:spPr>
          <a:xfrm>
            <a:off x="4466895" y="5983087"/>
            <a:ext cx="328880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53ECB2-B8AD-6341-9743-F5E552BF7E5F}"/>
              </a:ext>
            </a:extLst>
          </p:cNvPr>
          <p:cNvCxnSpPr>
            <a:cxnSpLocks/>
          </p:cNvCxnSpPr>
          <p:nvPr/>
        </p:nvCxnSpPr>
        <p:spPr>
          <a:xfrm>
            <a:off x="4794397" y="5642663"/>
            <a:ext cx="0" cy="1185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851AE7-9FEE-2C4D-915E-EE354B5B421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120529" y="4467135"/>
            <a:ext cx="4652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3B3F82-2E7C-474E-B948-82B2639572B4}"/>
              </a:ext>
            </a:extLst>
          </p:cNvPr>
          <p:cNvCxnSpPr>
            <a:cxnSpLocks/>
          </p:cNvCxnSpPr>
          <p:nvPr/>
        </p:nvCxnSpPr>
        <p:spPr>
          <a:xfrm>
            <a:off x="4113884" y="5141128"/>
            <a:ext cx="44927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DA5E4A-E32D-344E-B972-BE2CE66F02CD}"/>
              </a:ext>
            </a:extLst>
          </p:cNvPr>
          <p:cNvCxnSpPr>
            <a:cxnSpLocks/>
          </p:cNvCxnSpPr>
          <p:nvPr/>
        </p:nvCxnSpPr>
        <p:spPr>
          <a:xfrm flipV="1">
            <a:off x="5407494" y="2968324"/>
            <a:ext cx="3296252" cy="1555715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C2E3EF-96E2-584D-9D1D-A55FBC6FFFB0}"/>
              </a:ext>
            </a:extLst>
          </p:cNvPr>
          <p:cNvCxnSpPr>
            <a:cxnSpLocks/>
          </p:cNvCxnSpPr>
          <p:nvPr/>
        </p:nvCxnSpPr>
        <p:spPr>
          <a:xfrm>
            <a:off x="5433998" y="5163562"/>
            <a:ext cx="3280634" cy="479101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740766-FD5D-544F-B8D9-B3793A17B7DD}"/>
              </a:ext>
            </a:extLst>
          </p:cNvPr>
          <p:cNvCxnSpPr>
            <a:cxnSpLocks/>
          </p:cNvCxnSpPr>
          <p:nvPr/>
        </p:nvCxnSpPr>
        <p:spPr>
          <a:xfrm>
            <a:off x="2451760" y="131081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050BE1-BD26-0143-B7FE-329E63B1B99A}"/>
              </a:ext>
            </a:extLst>
          </p:cNvPr>
          <p:cNvCxnSpPr>
            <a:cxnSpLocks/>
          </p:cNvCxnSpPr>
          <p:nvPr/>
        </p:nvCxnSpPr>
        <p:spPr>
          <a:xfrm>
            <a:off x="2451760" y="5841874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35810B-42EB-584C-A759-ABB836E321D5}"/>
              </a:ext>
            </a:extLst>
          </p:cNvPr>
          <p:cNvCxnSpPr>
            <a:cxnSpLocks/>
          </p:cNvCxnSpPr>
          <p:nvPr/>
        </p:nvCxnSpPr>
        <p:spPr>
          <a:xfrm>
            <a:off x="8714632" y="4398339"/>
            <a:ext cx="0" cy="20596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353FC1F-EDC6-804D-92E1-660E3709376D}"/>
              </a:ext>
            </a:extLst>
          </p:cNvPr>
          <p:cNvCxnSpPr>
            <a:cxnSpLocks/>
          </p:cNvCxnSpPr>
          <p:nvPr/>
        </p:nvCxnSpPr>
        <p:spPr>
          <a:xfrm>
            <a:off x="8719427" y="1777692"/>
            <a:ext cx="0" cy="2381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2A1397F-2725-9A4E-9B78-193C7BDD6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462706"/>
              </p:ext>
            </p:extLst>
          </p:nvPr>
        </p:nvGraphicFramePr>
        <p:xfrm>
          <a:off x="2526811" y="6417166"/>
          <a:ext cx="1407408" cy="29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016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A8922F-2317-434C-9BE7-7514A55C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Formatting data for analysis; Tidy Data 101 – Thur. 10am</a:t>
            </a:r>
          </a:p>
          <a:p>
            <a:pPr>
              <a:spcAft>
                <a:spcPts val="1200"/>
              </a:spcAft>
            </a:pPr>
            <a:r>
              <a:rPr lang="en-US" dirty="0"/>
              <a:t>Backups 101 – Fri. 10am</a:t>
            </a:r>
          </a:p>
          <a:p>
            <a:pPr>
              <a:spcAft>
                <a:spcPts val="1200"/>
              </a:spcAft>
            </a:pPr>
            <a:r>
              <a:rPr lang="en-US" dirty="0"/>
              <a:t>Version control</a:t>
            </a:r>
          </a:p>
          <a:p>
            <a:pPr>
              <a:spcAft>
                <a:spcPts val="1200"/>
              </a:spcAft>
            </a:pPr>
            <a:r>
              <a:rPr lang="en-US" dirty="0"/>
              <a:t>Data Management Plans - Mark </a:t>
            </a:r>
            <a:r>
              <a:rPr lang="en-US" dirty="0" err="1"/>
              <a:t>Laufersweiler</a:t>
            </a:r>
            <a:r>
              <a:rPr lang="en-US" dirty="0"/>
              <a:t>, Research Data Specialist</a:t>
            </a:r>
          </a:p>
          <a:p>
            <a:pPr>
              <a:spcAft>
                <a:spcPts val="1200"/>
              </a:spcAft>
            </a:pPr>
            <a:r>
              <a:rPr lang="en-US" dirty="0"/>
              <a:t>Scholarly communication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More on managing data</a:t>
            </a:r>
          </a:p>
        </p:txBody>
      </p:sp>
    </p:spTree>
    <p:extLst>
      <p:ext uri="{BB962C8B-B14F-4D97-AF65-F5344CB8AC3E}">
        <p14:creationId xmlns:p14="http://schemas.microsoft.com/office/powerpoint/2010/main" val="1535917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2BD90-2B97-4A40-A461-EB5B40634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89"/>
          <a:stretch/>
        </p:blipFill>
        <p:spPr>
          <a:xfrm>
            <a:off x="2005313" y="0"/>
            <a:ext cx="8436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8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9600" y="2208741"/>
            <a:ext cx="5490575" cy="3549028"/>
          </a:xfrm>
        </p:spPr>
        <p:txBody>
          <a:bodyPr>
            <a:normAutofit/>
          </a:bodyPr>
          <a:lstStyle/>
          <a:p>
            <a:r>
              <a:rPr lang="en-US" sz="2800" dirty="0"/>
              <a:t>Information Specialists @ DAVIS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https://libraries.ou.edu/davis</a:t>
            </a:r>
            <a:r>
              <a:rPr lang="en-US" sz="2800" dirty="0"/>
              <a:t> </a:t>
            </a:r>
          </a:p>
          <a:p>
            <a:r>
              <a:rPr lang="en-US" sz="2800" dirty="0"/>
              <a:t>Digital Scholarship Lab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https://libraries.ou.edu/dsl</a:t>
            </a:r>
            <a:endParaRPr lang="en-US" sz="2800" dirty="0"/>
          </a:p>
          <a:p>
            <a:r>
              <a:rPr lang="en-US" sz="2800" dirty="0"/>
              <a:t>Digital Skills Hub</a:t>
            </a:r>
            <a:br>
              <a:rPr lang="en-US" sz="2800" dirty="0"/>
            </a:br>
            <a:r>
              <a:rPr lang="en-US" sz="2800" dirty="0"/>
              <a:t>(coming soon)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194436" y="1979111"/>
            <a:ext cx="5742868" cy="3778657"/>
          </a:xfrm>
        </p:spPr>
        <p:txBody>
          <a:bodyPr>
            <a:noAutofit/>
          </a:bodyPr>
          <a:lstStyle/>
          <a:p>
            <a:r>
              <a:rPr lang="en-US" sz="2800" dirty="0"/>
              <a:t>Impact Challenge</a:t>
            </a:r>
            <a:br>
              <a:rPr lang="en-US" sz="2800" dirty="0"/>
            </a:br>
            <a:r>
              <a:rPr lang="en-US" sz="2800" dirty="0">
                <a:hlinkClick r:id="rId4"/>
              </a:rPr>
              <a:t>https://libraries.ou.edu/</a:t>
            </a:r>
            <a:br>
              <a:rPr lang="en-US" sz="2800" dirty="0">
                <a:hlinkClick r:id="rId4"/>
              </a:rPr>
            </a:br>
            <a:r>
              <a:rPr lang="en-US" sz="2800" dirty="0" err="1">
                <a:hlinkClick r:id="rId4"/>
              </a:rPr>
              <a:t>impactchallenge</a:t>
            </a:r>
            <a:r>
              <a:rPr lang="en-US" sz="2800" dirty="0"/>
              <a:t>  </a:t>
            </a:r>
          </a:p>
          <a:p>
            <a:pPr lvl="1"/>
            <a:r>
              <a:rPr lang="en-US" sz="2000" dirty="0"/>
              <a:t>Feb 4-8: Make your data discoverable</a:t>
            </a:r>
          </a:p>
          <a:p>
            <a:pPr lvl="1"/>
            <a:r>
              <a:rPr lang="en-US" sz="2000" dirty="0"/>
              <a:t>Feb. 11-15: Share software with </a:t>
            </a:r>
            <a:r>
              <a:rPr lang="en-US" sz="2000" dirty="0" err="1"/>
              <a:t>Github</a:t>
            </a:r>
            <a:endParaRPr lang="en-US" sz="2000" dirty="0"/>
          </a:p>
          <a:p>
            <a:pPr lvl="1"/>
            <a:r>
              <a:rPr lang="en-US" sz="2000" dirty="0"/>
              <a:t>Feb. 18-22: Understand DOIs</a:t>
            </a:r>
          </a:p>
          <a:p>
            <a:r>
              <a:rPr lang="en-US" sz="2800" dirty="0"/>
              <a:t>Carpentries two-day workshops </a:t>
            </a:r>
            <a:r>
              <a:rPr lang="en-US" sz="2800" dirty="0">
                <a:hlinkClick r:id="rId5"/>
              </a:rPr>
              <a:t>https://libraries.ou.edu/</a:t>
            </a:r>
            <a:br>
              <a:rPr lang="en-US" sz="2800" dirty="0">
                <a:hlinkClick r:id="rId5"/>
              </a:rPr>
            </a:br>
            <a:r>
              <a:rPr lang="en-US" sz="2800" dirty="0">
                <a:hlinkClick r:id="rId5"/>
              </a:rPr>
              <a:t>carpentries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Find more resources and upcoming events!</a:t>
            </a:r>
          </a:p>
        </p:txBody>
      </p:sp>
    </p:spTree>
    <p:extLst>
      <p:ext uri="{BB962C8B-B14F-4D97-AF65-F5344CB8AC3E}">
        <p14:creationId xmlns:p14="http://schemas.microsoft.com/office/powerpoint/2010/main" val="2303831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link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 err="1"/>
              <a:t>bit.ly</a:t>
            </a:r>
            <a:r>
              <a:rPr lang="en-US" dirty="0"/>
              <a:t>/oulib_davis_workshop </a:t>
            </a:r>
          </a:p>
          <a:p>
            <a:r>
              <a:rPr lang="en-US" dirty="0"/>
              <a:t>Today’s topic </a:t>
            </a:r>
          </a:p>
          <a:p>
            <a:pPr marL="0" indent="0" algn="ctr">
              <a:buNone/>
            </a:pPr>
            <a:r>
              <a:rPr lang="en-US" dirty="0"/>
              <a:t>Survival Skills: Managing Research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Please take 5 min to help us improve</a:t>
            </a:r>
          </a:p>
        </p:txBody>
      </p:sp>
    </p:spTree>
    <p:extLst>
      <p:ext uri="{BB962C8B-B14F-4D97-AF65-F5344CB8AC3E}">
        <p14:creationId xmlns:p14="http://schemas.microsoft.com/office/powerpoint/2010/main" val="59892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/>
              <a:t>Discoverability</a:t>
            </a:r>
          </a:p>
          <a:p>
            <a:pPr lvl="1"/>
            <a:r>
              <a:rPr lang="en-US" dirty="0"/>
              <a:t>Others</a:t>
            </a:r>
          </a:p>
          <a:p>
            <a:pPr lvl="1"/>
            <a:r>
              <a:rPr lang="en-US" dirty="0"/>
              <a:t>You</a:t>
            </a:r>
          </a:p>
          <a:p>
            <a:r>
              <a:rPr lang="en-US" dirty="0"/>
              <a:t>Group memory</a:t>
            </a:r>
          </a:p>
          <a:p>
            <a:r>
              <a:rPr lang="en-US" dirty="0"/>
              <a:t>Collaboration </a:t>
            </a:r>
          </a:p>
          <a:p>
            <a:r>
              <a:rPr lang="en-US" dirty="0"/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2992" y="1426641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350" y="3041036"/>
            <a:ext cx="2003869" cy="268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08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06" y="499362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2918113" y="1188850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70" y="1714499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3671617" y="2295881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3418020" y="1465849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494672" y="2019365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641650"/>
              </p:ext>
            </p:extLst>
          </p:nvPr>
        </p:nvGraphicFramePr>
        <p:xfrm>
          <a:off x="6597668" y="2047231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349894"/>
              </p:ext>
            </p:extLst>
          </p:nvPr>
        </p:nvGraphicFramePr>
        <p:xfrm>
          <a:off x="3594712" y="3314560"/>
          <a:ext cx="2519649" cy="266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05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14644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4606791" y="2047231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6484057" y="2043422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17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914096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Is a date appropriate?  </a:t>
            </a:r>
            <a:r>
              <a:rPr lang="en-US" sz="3200" dirty="0" err="1"/>
              <a:t>YYYYMMDDleafcolor.dat</a:t>
            </a:r>
            <a:endParaRPr lang="en-US" sz="3200" dirty="0"/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Are there multiple observers?  </a:t>
            </a:r>
            <a:r>
              <a:rPr lang="en-US" sz="3200" dirty="0" err="1"/>
              <a:t>YYYYMMDD_counts_ABS.csv</a:t>
            </a:r>
            <a:endParaRPr lang="en-US" sz="3200" dirty="0"/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24492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1277385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ThisFile.docx</a:t>
            </a:r>
            <a:endParaRPr lang="en-US" sz="3200" dirty="0"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this_file.docx</a:t>
            </a:r>
            <a:r>
              <a:rPr lang="en-US" sz="3200" dirty="0"/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2984301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25092567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</TotalTime>
  <Words>1744</Words>
  <Application>Microsoft Macintosh PowerPoint</Application>
  <PresentationFormat>Widescreen</PresentationFormat>
  <Paragraphs>292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.Apple Color Emoji UI</vt:lpstr>
      <vt:lpstr>Arial</vt:lpstr>
      <vt:lpstr>Calibri</vt:lpstr>
      <vt:lpstr>Courier New</vt:lpstr>
      <vt:lpstr>Helvetica</vt:lpstr>
      <vt:lpstr>Wingdings</vt:lpstr>
      <vt:lpstr>Custom Design</vt:lpstr>
      <vt:lpstr>Managing Research Data</vt:lpstr>
      <vt:lpstr>PowerPoint Presentation</vt:lpstr>
      <vt:lpstr>Managing Research Data</vt:lpstr>
      <vt:lpstr>PowerPoint Presentation</vt:lpstr>
      <vt:lpstr>File Naming</vt:lpstr>
      <vt:lpstr>File Naming</vt:lpstr>
      <vt:lpstr>File Naming</vt:lpstr>
      <vt:lpstr>File Naming</vt:lpstr>
      <vt:lpstr>File Naming</vt:lpstr>
      <vt:lpstr>File Naming</vt:lpstr>
      <vt:lpstr>File Naming</vt:lpstr>
      <vt:lpstr>File Organization</vt:lpstr>
      <vt:lpstr>README files</vt:lpstr>
      <vt:lpstr>README files</vt:lpstr>
      <vt:lpstr>README files</vt:lpstr>
      <vt:lpstr>Data organization</vt:lpstr>
      <vt:lpstr>PowerPoint Presentation</vt:lpstr>
      <vt:lpstr>PowerPoint Presentation</vt:lpstr>
      <vt:lpstr>More on managing data</vt:lpstr>
      <vt:lpstr>Find more resources and upcoming events!</vt:lpstr>
      <vt:lpstr>Please take 5 min to help us improve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Schilling, Amanda B.</cp:lastModifiedBy>
  <cp:revision>88</cp:revision>
  <dcterms:created xsi:type="dcterms:W3CDTF">2018-06-15T17:19:10Z</dcterms:created>
  <dcterms:modified xsi:type="dcterms:W3CDTF">2019-02-11T00:02:07Z</dcterms:modified>
</cp:coreProperties>
</file>